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330" r:id="rId4"/>
    <p:sldId id="325" r:id="rId5"/>
    <p:sldId id="326" r:id="rId6"/>
    <p:sldId id="327" r:id="rId7"/>
    <p:sldId id="328" r:id="rId8"/>
    <p:sldId id="303" r:id="rId9"/>
    <p:sldId id="305" r:id="rId10"/>
    <p:sldId id="304" r:id="rId11"/>
    <p:sldId id="331" r:id="rId12"/>
    <p:sldId id="306" r:id="rId13"/>
    <p:sldId id="332" r:id="rId14"/>
    <p:sldId id="333" r:id="rId15"/>
    <p:sldId id="334" r:id="rId16"/>
    <p:sldId id="313" r:id="rId17"/>
    <p:sldId id="314" r:id="rId18"/>
    <p:sldId id="317" r:id="rId19"/>
    <p:sldId id="319" r:id="rId20"/>
    <p:sldId id="308" r:id="rId21"/>
    <p:sldId id="309" r:id="rId22"/>
    <p:sldId id="312" r:id="rId23"/>
    <p:sldId id="310" r:id="rId24"/>
    <p:sldId id="320" r:id="rId25"/>
    <p:sldId id="30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1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E0CFB-DC33-BB4A-B9DC-25B893FCD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B3A14-F012-0340-B432-740D5C245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F3DBD-7F1D-2A44-B54A-DF5783D0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E1E0C-84FE-A346-A0D2-91481FD9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95D7-3D70-1F45-A91E-269AE033D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3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CFA5-0A28-274C-8F53-B0B2172B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8549D-DCD5-2C4C-9707-8C791B5EE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ABA1D-2765-C440-A83E-57EF304B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972D5-D600-B14C-A664-268EC7AF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334F-97CC-6A43-827E-C8A22484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D1DBA-6549-6C40-9BB4-DFF30C9E6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F69B6-E95D-6743-83F1-43CE2BD94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2D6B0-2CF6-4D41-850D-4453A61D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FE1E2-2F3E-9D4E-BFB5-8290EEF6C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C70D7-2E94-D045-8F40-AABF7EA0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3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D2C72-F22C-BC40-9B89-310E52A9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2C53E-8891-D24F-8B2A-808735572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2DB95-5CEA-214B-A99F-AA0984907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64AD8-3924-3D4A-9CB8-130E8C191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3A07C-8E2F-A743-BD5B-220A570A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D349-51FA-8845-8892-30593679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70D9E-2D86-A345-9EF4-6C8F37F21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3373C-344C-B540-8C3E-016897AC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36B83-B1CF-C342-B743-DBAC5667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E3A0C-B694-0349-B94A-808643B1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9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F8CC5-4AFB-6047-80C4-C377A9F89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E3982-5EAC-804A-AEEA-2251999F4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FEA59-AED9-5641-B57C-130984719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1BD4C-89FB-BD43-A0C2-785BA28A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05EA9-1616-0649-9E9A-3B5C45E9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B752F-173D-4042-858C-9B8CA289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4A848-1641-3444-AA49-435B18B43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793F-3A7C-2744-85C4-D87E684B8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2B9C0-2261-9146-B264-39473A844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E6175-830F-CC4C-9C81-45F82E627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B9F8C-77D8-A544-A07B-6A0565502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3EBF17-83F0-6F44-98DF-177167BD7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81748-882F-8846-B9B8-C8EE22D3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2BBCDD-DDC1-A34F-AED3-8CD97A5E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2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29194-2569-CB45-8775-8896BD53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7CC742-29CF-0647-830F-A5EE92D8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7082D2-4D3A-E840-9852-2375F2BD5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32D6D-C43A-F24F-9B16-3FB10925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1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60897-84EF-B34E-9ED8-A6EF6A82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2D4BA-CF5C-BB44-AE8A-655670FE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7FC0D-B3E6-D349-9B2B-E7DE5BCC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5434F-B91C-9545-8275-C90F0C19F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DDD73-1404-1440-8A48-50511881E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C0BCE-655B-A74E-AB3C-4B7A840AA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C3FD8-272A-2E49-B430-3AE7754C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C0EDB-4D7A-AA47-9337-B6DDE724C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63EFF-5304-EA41-8E02-C2984E20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3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201C-FFF9-4545-9D8E-483EA9FE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43B7F-640C-4D44-A24B-01E1BBF1D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A7B46-3CFD-2242-AE8C-E0E9F2193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CF806-FD82-714B-B911-309C5FBF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D21E5-BC1A-E040-B210-4EA7B4A7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1D98E-69BF-1344-8E33-BC7B4D8EB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0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686AA-C181-994D-A1E7-53D845D6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73029-9EAB-EF4B-83C2-2C7EB35D2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267D8-119C-CB48-A7C1-8C15F8AF6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4C264-1D7E-7A40-B90C-211103E59B6B}" type="datetimeFigureOut">
              <a:rPr lang="en-US" smtClean="0"/>
              <a:t>8/7/23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0CFBF-1F7D-534D-A2A7-1EDF126EE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CB7BB-6422-0D42-ADC0-92B481102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4AFED-2BB9-CF4F-AA2A-987A1C7DA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2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John@PierceHuismanLaw.com" TargetMode="External"/><Relationship Id="rId4" Type="http://schemas.openxmlformats.org/officeDocument/2006/relationships/hyperlink" Target="mailto:Mpierce@PierceHuismanLaw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John@PierceHuismanLaw.com" TargetMode="External"/><Relationship Id="rId4" Type="http://schemas.openxmlformats.org/officeDocument/2006/relationships/hyperlink" Target="mailto:Mpierce@PierceHuismanLaw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433B54F-10C6-ED4F-B48C-1F8DDAB76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4312" y="3840480"/>
            <a:ext cx="8747760" cy="252416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7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Annual SOUTHEAST ADULT AUTISM SYMPOSIUM </a:t>
            </a:r>
          </a:p>
          <a:p>
            <a:r>
              <a:rPr lang="en-US" b="1" dirty="0">
                <a:solidFill>
                  <a:schemeClr val="bg1"/>
                </a:solidFill>
              </a:rPr>
              <a:t>Seminar: July 22, 2023 9:00am</a:t>
            </a:r>
          </a:p>
          <a:p>
            <a:r>
              <a:rPr lang="en-US" b="1" dirty="0">
                <a:solidFill>
                  <a:schemeClr val="bg1"/>
                </a:solidFill>
              </a:rPr>
              <a:t>PIERCE &amp; HUISMAN, PLLC</a:t>
            </a:r>
          </a:p>
          <a:p>
            <a:r>
              <a:rPr lang="en-US" b="1" dirty="0">
                <a:solidFill>
                  <a:schemeClr val="bg1"/>
                </a:solidFill>
              </a:rPr>
              <a:t>4513 HIXSON PIKE, STE 109</a:t>
            </a:r>
          </a:p>
          <a:p>
            <a:r>
              <a:rPr lang="en-US" b="1" dirty="0">
                <a:solidFill>
                  <a:schemeClr val="bg1"/>
                </a:solidFill>
              </a:rPr>
              <a:t>HIXSON, TN 37343</a:t>
            </a:r>
          </a:p>
          <a:p>
            <a:r>
              <a:rPr lang="en-US" b="1" dirty="0">
                <a:solidFill>
                  <a:schemeClr val="bg1"/>
                </a:solidFill>
              </a:rPr>
              <a:t>423-648-4303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" y="933449"/>
            <a:ext cx="114300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23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8EF1C-856F-9343-8720-09885F5C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DURABLE GENERAL POWER OF ATTORNEY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C0EA8-4FC3-7741-BA57-8D86F634E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Limitations and Disadvantages</a:t>
            </a:r>
          </a:p>
          <a:p>
            <a:pPr lvl="1"/>
            <a:r>
              <a:rPr lang="en-US" sz="2800" b="1" u="sng" dirty="0">
                <a:solidFill>
                  <a:schemeClr val="bg1"/>
                </a:solidFill>
              </a:rPr>
              <a:t>Limitations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</a:p>
          <a:p>
            <a:pPr lvl="2"/>
            <a:r>
              <a:rPr lang="en-US" sz="2400" b="1" dirty="0">
                <a:solidFill>
                  <a:schemeClr val="bg1"/>
                </a:solidFill>
              </a:rPr>
              <a:t>Does NOT include the power to control—only the power to assist;</a:t>
            </a:r>
          </a:p>
          <a:p>
            <a:pPr lvl="2"/>
            <a:r>
              <a:rPr lang="en-US" sz="2400" b="1" dirty="0">
                <a:solidFill>
                  <a:schemeClr val="bg1"/>
                </a:solidFill>
              </a:rPr>
              <a:t>Can be revoked or counter-manded;</a:t>
            </a:r>
          </a:p>
          <a:p>
            <a:pPr lvl="2"/>
            <a:r>
              <a:rPr lang="en-US" sz="2400" b="1" dirty="0">
                <a:solidFill>
                  <a:schemeClr val="bg1"/>
                </a:solidFill>
              </a:rPr>
              <a:t>If police are called—POA will only do so much;</a:t>
            </a:r>
          </a:p>
          <a:p>
            <a:pPr lvl="1"/>
            <a:r>
              <a:rPr lang="en-US" sz="2800" b="1" u="sng" dirty="0">
                <a:solidFill>
                  <a:schemeClr val="bg1"/>
                </a:solidFill>
              </a:rPr>
              <a:t>Disadvantages</a:t>
            </a:r>
            <a:r>
              <a:rPr lang="en-US" sz="2800" b="1" dirty="0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n-US" sz="2800" b="1" dirty="0">
                <a:solidFill>
                  <a:schemeClr val="bg1"/>
                </a:solidFill>
              </a:rPr>
              <a:t>Potential for abuse;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6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52474-F751-964C-9934-1F5B3167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MEDICAL ISSUES: CONSERVATORSHIP VS. POA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51E2F-3DE8-2548-978D-DA10BAB4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Obtain medical information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Every-day situations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Emergency situations</a:t>
            </a:r>
          </a:p>
          <a:p>
            <a:r>
              <a:rPr lang="en-US" b="1" dirty="0">
                <a:solidFill>
                  <a:schemeClr val="bg1"/>
                </a:solidFill>
              </a:rPr>
              <a:t>Authorization/Consent to medical treatment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Every-day situations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Emergency situations</a:t>
            </a:r>
          </a:p>
          <a:p>
            <a:r>
              <a:rPr lang="en-US" b="1" dirty="0">
                <a:solidFill>
                  <a:schemeClr val="bg1"/>
                </a:solidFill>
              </a:rPr>
              <a:t>Check out of facility and decline medical treatment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Psychological or psychiatric treatment</a:t>
            </a:r>
          </a:p>
          <a:p>
            <a:r>
              <a:rPr lang="en-US" b="1" dirty="0">
                <a:solidFill>
                  <a:schemeClr val="bg1"/>
                </a:solidFill>
              </a:rPr>
              <a:t>Calling the Police: always last resort—takes many things out of your hands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99CD-D564-4A4E-B9D9-98F9C045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APPOINTMENT OF HEALTHCARE AGENT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E83E-05C5-E64B-8B7E-819CC527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Appoints person to make medical and healthcare decisions for another, including the right to consent to, refuse, or withdraw medical care;</a:t>
            </a:r>
          </a:p>
          <a:p>
            <a:r>
              <a:rPr lang="en-US" b="1" dirty="0">
                <a:solidFill>
                  <a:schemeClr val="bg1"/>
                </a:solidFill>
              </a:rPr>
              <a:t>Takes effect only upon incapacity;</a:t>
            </a:r>
          </a:p>
          <a:p>
            <a:r>
              <a:rPr lang="en-US" b="1" dirty="0">
                <a:solidFill>
                  <a:schemeClr val="bg1"/>
                </a:solidFill>
              </a:rPr>
              <a:t>Agent has access to medical records and information, and ability to receive and consent to disclosure of medical records;</a:t>
            </a:r>
          </a:p>
        </p:txBody>
      </p:sp>
    </p:spTree>
    <p:extLst>
      <p:ext uri="{BB962C8B-B14F-4D97-AF65-F5344CB8AC3E}">
        <p14:creationId xmlns:p14="http://schemas.microsoft.com/office/powerpoint/2010/main" val="141023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D77D-A31F-804B-82A4-B9B34C59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EDUCATIONAL ISSUES: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CONSERVATORSHIP VS. POA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35EB8-7779-FE49-9206-CADE2C766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Decision of whether to continue in school;</a:t>
            </a:r>
          </a:p>
          <a:p>
            <a:r>
              <a:rPr lang="en-US" b="1" dirty="0">
                <a:solidFill>
                  <a:schemeClr val="bg1"/>
                </a:solidFill>
              </a:rPr>
              <a:t>Notice and attendance at IEP meetings;</a:t>
            </a:r>
          </a:p>
        </p:txBody>
      </p:sp>
    </p:spTree>
    <p:extLst>
      <p:ext uri="{BB962C8B-B14F-4D97-AF65-F5344CB8AC3E}">
        <p14:creationId xmlns:p14="http://schemas.microsoft.com/office/powerpoint/2010/main" val="48642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9EB5-94A2-6B40-AAEC-2615CC7B0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FINANCIAL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F4EA1-A203-0549-B15C-01B0AF749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Social Security Benefits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SSI disability benefits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Disabled Adult Child (DAC) disability benefits</a:t>
            </a:r>
          </a:p>
          <a:p>
            <a:r>
              <a:rPr lang="en-US" b="1" dirty="0">
                <a:solidFill>
                  <a:schemeClr val="bg1"/>
                </a:solidFill>
              </a:rPr>
              <a:t>ABLE Accounts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Eligibility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Features and uses</a:t>
            </a:r>
          </a:p>
          <a:p>
            <a:r>
              <a:rPr lang="en-US" b="1" dirty="0">
                <a:solidFill>
                  <a:schemeClr val="bg1"/>
                </a:solidFill>
              </a:rPr>
              <a:t>Special Needs Trust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Features and uses</a:t>
            </a:r>
          </a:p>
        </p:txBody>
      </p:sp>
    </p:spTree>
    <p:extLst>
      <p:ext uri="{BB962C8B-B14F-4D97-AF65-F5344CB8AC3E}">
        <p14:creationId xmlns:p14="http://schemas.microsoft.com/office/powerpoint/2010/main" val="227295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4BFB-CD36-6740-ABEE-D221A9C74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FINANCIAL ISSUES: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SOCIAL SECURITY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48AC2-742C-1940-BC66-806D5D68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Supplemental Security Income “SSI” disability benefits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Must be found to be disabled under Social Security rules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Needs-based program: severely limits income and resources (savings) of the disabled individual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Watch out for that In-Kind Support and Maintenance (“ISM”)</a:t>
            </a: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Reduce check by up to 1/3</a:t>
            </a:r>
            <a:r>
              <a:rPr lang="en-US" b="1" baseline="30000" dirty="0">
                <a:solidFill>
                  <a:schemeClr val="bg1"/>
                </a:solidFill>
              </a:rPr>
              <a:t>rd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pPr lvl="2"/>
            <a:r>
              <a:rPr lang="en-US" b="1" dirty="0">
                <a:solidFill>
                  <a:schemeClr val="bg1"/>
                </a:solidFill>
              </a:rPr>
              <a:t>Charge a child for room and board</a:t>
            </a:r>
          </a:p>
          <a:p>
            <a:r>
              <a:rPr lang="en-US" b="1" dirty="0">
                <a:solidFill>
                  <a:schemeClr val="bg1"/>
                </a:solidFill>
              </a:rPr>
              <a:t>Disabled Adult Child (“DAC”) benefits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Must be found to be disabled under Social Security rules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Parent drawing SSA Retirement benefits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Parent drawing Social Security Disability Income (“SSDI”) benefits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Not needs based—not affected by other income, or resources (savings)</a:t>
            </a:r>
          </a:p>
        </p:txBody>
      </p:sp>
    </p:spTree>
    <p:extLst>
      <p:ext uri="{BB962C8B-B14F-4D97-AF65-F5344CB8AC3E}">
        <p14:creationId xmlns:p14="http://schemas.microsoft.com/office/powerpoint/2010/main" val="838634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CC002-29E4-4D42-BB95-F7CE363D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FINANCIAL ISSUES: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ABLE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99AB1-1A9A-A94A-9A42-DC274CDF6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55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Achieving a Better Life Experience Act of 2014: New Code sec. 529A</a:t>
            </a:r>
          </a:p>
          <a:p>
            <a:r>
              <a:rPr lang="en-US" dirty="0">
                <a:solidFill>
                  <a:schemeClr val="bg1"/>
                </a:solidFill>
              </a:rPr>
              <a:t>Created special accounts for disabled persons with Federal Income tax advantages similar to a college savings 529 plan, while protecting eligibility for SSI and Medicaid/</a:t>
            </a:r>
            <a:r>
              <a:rPr lang="en-US" dirty="0" err="1">
                <a:solidFill>
                  <a:schemeClr val="bg1"/>
                </a:solidFill>
              </a:rPr>
              <a:t>TennCare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</a:rPr>
              <a:t>In general: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 savings account that does not count against SSI/</a:t>
            </a:r>
            <a:r>
              <a:rPr lang="en-US" dirty="0" err="1">
                <a:solidFill>
                  <a:schemeClr val="bg1"/>
                </a:solidFill>
              </a:rPr>
              <a:t>TennCare</a:t>
            </a:r>
            <a:r>
              <a:rPr lang="en-US" dirty="0">
                <a:solidFill>
                  <a:schemeClr val="bg1"/>
                </a:solidFill>
              </a:rPr>
              <a:t>, and can be used for many things, and saved for later needs;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Contributions are after-tax, and are not income to the beneficiary;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Any income or growth within the account is tax free;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Withdrawals are tax free if used for “qualified expenses;”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State government is first beneficiary upon death of disabled individual</a:t>
            </a:r>
          </a:p>
        </p:txBody>
      </p:sp>
    </p:spTree>
    <p:extLst>
      <p:ext uri="{BB962C8B-B14F-4D97-AF65-F5344CB8AC3E}">
        <p14:creationId xmlns:p14="http://schemas.microsoft.com/office/powerpoint/2010/main" val="333287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85FA-0D2C-8444-B574-183AB24D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ABLE ACCOUNTS: WHO, WHY, AND 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63AE-3271-5545-9AAE-4D63B13D2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WHO: Parent, grandparent, conservator, guardian;</a:t>
            </a:r>
          </a:p>
          <a:p>
            <a:r>
              <a:rPr lang="en-US" b="1" dirty="0">
                <a:solidFill>
                  <a:schemeClr val="bg1"/>
                </a:solidFill>
              </a:rPr>
              <a:t>WHY: Provide financial assistance to someone who will need Medicaid and/or SSI public benefits assistance (the funds would otherwise be countable income and resources) so that they can live above the poverty level;</a:t>
            </a:r>
          </a:p>
          <a:p>
            <a:r>
              <a:rPr lang="en-US" b="1" dirty="0">
                <a:solidFill>
                  <a:schemeClr val="bg1"/>
                </a:solidFill>
              </a:rPr>
              <a:t>HOW: Accounts can be established with financial advisor; Accounts can also be established on your own with your own state or with any of several other states;</a:t>
            </a:r>
          </a:p>
        </p:txBody>
      </p:sp>
    </p:spTree>
    <p:extLst>
      <p:ext uri="{BB962C8B-B14F-4D97-AF65-F5344CB8AC3E}">
        <p14:creationId xmlns:p14="http://schemas.microsoft.com/office/powerpoint/2010/main" val="7104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ABLE ACCOUNTS: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CONTRIBUTIONS AND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Annual contributions are capped at $17,000 per beneficiary (not donor), PLUS up to $14,580 of Owner/Beneficiary wages or earnings;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Overall account value cannot exceed $350,000 in TN or $462,000 in GA, after which no additional contributions are allowed (can grow, though);</a:t>
            </a:r>
          </a:p>
          <a:p>
            <a:r>
              <a:rPr lang="en-US" dirty="0">
                <a:solidFill>
                  <a:schemeClr val="bg1"/>
                </a:solidFill>
              </a:rPr>
              <a:t>SSI disregards account value up to $100,000. Any amount over $100,000 is counted as a resource;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Special rules for requalifying for SSI when ineligibility is due to ABLE account only;</a:t>
            </a:r>
          </a:p>
          <a:p>
            <a:r>
              <a:rPr lang="en-US" dirty="0">
                <a:solidFill>
                  <a:schemeClr val="bg1"/>
                </a:solidFill>
              </a:rPr>
              <a:t>HOWEVER, Medicaid/</a:t>
            </a:r>
            <a:r>
              <a:rPr lang="en-US" dirty="0" err="1">
                <a:solidFill>
                  <a:schemeClr val="bg1"/>
                </a:solidFill>
              </a:rPr>
              <a:t>TennCare</a:t>
            </a:r>
            <a:r>
              <a:rPr lang="en-US" dirty="0">
                <a:solidFill>
                  <a:schemeClr val="bg1"/>
                </a:solidFill>
              </a:rPr>
              <a:t> eligibility </a:t>
            </a:r>
            <a:r>
              <a:rPr lang="en-US" u="sng" dirty="0">
                <a:solidFill>
                  <a:schemeClr val="bg1"/>
                </a:solidFill>
              </a:rPr>
              <a:t>continue</a:t>
            </a:r>
            <a:r>
              <a:rPr lang="en-US" dirty="0">
                <a:solidFill>
                  <a:schemeClr val="bg1"/>
                </a:solidFill>
              </a:rPr>
              <a:t> so long as beneficiary otherwise qualifies for SSI--that is, the ABLE account is the ONLY reason and resource making him or her ineligible for SSI.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90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84D03-7466-8747-B820-2A7EE2BE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ABLE ACCOUNT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A8533-70EA-6F46-8F1D-C21ABC29B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7067"/>
            <a:ext cx="5181600" cy="51750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bg1"/>
                </a:solidFill>
              </a:rPr>
              <a:t>PROS</a:t>
            </a:r>
          </a:p>
          <a:p>
            <a:r>
              <a:rPr lang="en-US" dirty="0">
                <a:solidFill>
                  <a:schemeClr val="bg1"/>
                </a:solidFill>
              </a:rPr>
              <a:t>Contributions are not income for SSI purposes</a:t>
            </a:r>
          </a:p>
          <a:p>
            <a:r>
              <a:rPr lang="en-US" dirty="0">
                <a:solidFill>
                  <a:schemeClr val="bg1"/>
                </a:solidFill>
              </a:rPr>
              <a:t>Growth is Tax Free: makes most of every dollar contributed</a:t>
            </a:r>
          </a:p>
          <a:p>
            <a:r>
              <a:rPr lang="en-US" dirty="0">
                <a:solidFill>
                  <a:schemeClr val="bg1"/>
                </a:solidFill>
              </a:rPr>
              <a:t>Low cost to establish (no </a:t>
            </a:r>
            <a:r>
              <a:rPr lang="en-US" dirty="0" err="1">
                <a:solidFill>
                  <a:schemeClr val="bg1"/>
                </a:solidFill>
              </a:rPr>
              <a:t>atty</a:t>
            </a:r>
            <a:r>
              <a:rPr lang="en-US" dirty="0">
                <a:solidFill>
                  <a:schemeClr val="bg1"/>
                </a:solidFill>
              </a:rPr>
              <a:t> fees)</a:t>
            </a:r>
          </a:p>
          <a:p>
            <a:r>
              <a:rPr lang="en-US" dirty="0">
                <a:solidFill>
                  <a:schemeClr val="bg1"/>
                </a:solidFill>
              </a:rPr>
              <a:t>Clear government approval</a:t>
            </a:r>
          </a:p>
          <a:p>
            <a:r>
              <a:rPr lang="en-US" dirty="0">
                <a:solidFill>
                  <a:schemeClr val="bg1"/>
                </a:solidFill>
              </a:rPr>
              <a:t>Maximizes every dollar when only able to contribute limited amounts </a:t>
            </a:r>
          </a:p>
          <a:p>
            <a:r>
              <a:rPr lang="en-US" u="sng" dirty="0">
                <a:solidFill>
                  <a:schemeClr val="bg1"/>
                </a:solidFill>
              </a:rPr>
              <a:t>Allows for payment of rent (in same month) and HH expenses</a:t>
            </a:r>
          </a:p>
          <a:p>
            <a:r>
              <a:rPr lang="en-US" dirty="0">
                <a:solidFill>
                  <a:schemeClr val="bg1"/>
                </a:solidFill>
              </a:rPr>
              <a:t>Functionally extends SSI resource limit</a:t>
            </a:r>
          </a:p>
          <a:p>
            <a:r>
              <a:rPr lang="en-US" dirty="0">
                <a:solidFill>
                  <a:schemeClr val="bg1"/>
                </a:solidFill>
              </a:rPr>
              <a:t>Can be used with supported decision making: beneficiary is the owner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EFC3E-169E-0248-BB3B-A8B5E88A0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7067"/>
            <a:ext cx="5181600" cy="466989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chemeClr val="bg1"/>
                </a:solidFill>
              </a:rPr>
              <a:t>CONS</a:t>
            </a:r>
          </a:p>
          <a:p>
            <a:r>
              <a:rPr lang="en-US" dirty="0">
                <a:solidFill>
                  <a:schemeClr val="bg1"/>
                </a:solidFill>
              </a:rPr>
              <a:t>Not available if disabled after age 26</a:t>
            </a:r>
          </a:p>
          <a:p>
            <a:r>
              <a:rPr lang="en-US" dirty="0">
                <a:solidFill>
                  <a:schemeClr val="bg1"/>
                </a:solidFill>
              </a:rPr>
              <a:t>Contribution limit of $17,000/year (unless owner has wages)</a:t>
            </a:r>
          </a:p>
          <a:p>
            <a:r>
              <a:rPr lang="en-US" dirty="0">
                <a:solidFill>
                  <a:schemeClr val="bg1"/>
                </a:solidFill>
              </a:rPr>
              <a:t>Limited investment options—controlled by the State program</a:t>
            </a:r>
          </a:p>
          <a:p>
            <a:r>
              <a:rPr lang="en-US" dirty="0">
                <a:solidFill>
                  <a:schemeClr val="bg1"/>
                </a:solidFill>
              </a:rPr>
              <a:t>Withdrawal options may be limited</a:t>
            </a:r>
          </a:p>
          <a:p>
            <a:r>
              <a:rPr lang="en-US" dirty="0">
                <a:solidFill>
                  <a:schemeClr val="bg1"/>
                </a:solidFill>
              </a:rPr>
              <a:t>Tax penalty for withdrawal for non-qualified expenses (10%)</a:t>
            </a:r>
          </a:p>
          <a:p>
            <a:r>
              <a:rPr lang="en-US" dirty="0">
                <a:solidFill>
                  <a:schemeClr val="bg1"/>
                </a:solidFill>
              </a:rPr>
              <a:t>Max account size could be limiting (can achieve max account size in about 16-17 years of investing the max amount)</a:t>
            </a:r>
          </a:p>
          <a:p>
            <a:r>
              <a:rPr lang="en-US" dirty="0">
                <a:solidFill>
                  <a:schemeClr val="bg1"/>
                </a:solidFill>
              </a:rPr>
              <a:t>Tax savings depends on growth rate (lower growth rate, lower tax savings)</a:t>
            </a:r>
          </a:p>
        </p:txBody>
      </p:sp>
    </p:spTree>
    <p:extLst>
      <p:ext uri="{BB962C8B-B14F-4D97-AF65-F5344CB8AC3E}">
        <p14:creationId xmlns:p14="http://schemas.microsoft.com/office/powerpoint/2010/main" val="410637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E484C2-D6AE-4148-AE45-7BE22672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6746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PIERCE &amp; HUISMAN, PLLC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sz="2200" b="1" dirty="0">
                <a:solidFill>
                  <a:prstClr val="white"/>
                </a:solidFill>
              </a:rPr>
              <a:t>4513 Hixson Pike, Suite 109</a:t>
            </a:r>
            <a:br>
              <a:rPr lang="en-US" sz="2200" b="1" dirty="0">
                <a:solidFill>
                  <a:prstClr val="white"/>
                </a:solidFill>
              </a:rPr>
            </a:br>
            <a:r>
              <a:rPr lang="en-US" sz="2200" b="1" dirty="0">
                <a:solidFill>
                  <a:prstClr val="white"/>
                </a:solidFill>
              </a:rPr>
              <a:t>Hixson, TN 37343</a:t>
            </a:r>
            <a:br>
              <a:rPr lang="en-US" sz="2200" b="1" dirty="0">
                <a:solidFill>
                  <a:prstClr val="white"/>
                </a:solidFill>
              </a:rPr>
            </a:br>
            <a:r>
              <a:rPr lang="en-US" sz="2200" b="1" dirty="0">
                <a:solidFill>
                  <a:prstClr val="white"/>
                </a:solidFill>
              </a:rPr>
              <a:t>Phone: 423-648-4303</a:t>
            </a:r>
            <a:br>
              <a:rPr lang="en-US" sz="2200" b="1" dirty="0">
                <a:solidFill>
                  <a:prstClr val="white"/>
                </a:solidFill>
              </a:rPr>
            </a:br>
            <a:r>
              <a:rPr lang="en-US" sz="2200" b="1" dirty="0" err="1">
                <a:solidFill>
                  <a:prstClr val="white"/>
                </a:solidFill>
              </a:rPr>
              <a:t>www.PierceHuismanLaw.com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97A31-8CDA-CD4E-A404-5B8CF65E3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184" y="365125"/>
            <a:ext cx="2756432" cy="29542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Martin L. Pierce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0BA0441-D3CD-9249-AF7E-A490F63436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88419" y="700665"/>
            <a:ext cx="1229962" cy="147595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74058C7-2022-B34F-9D91-B2F0E233B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477174" y="325015"/>
            <a:ext cx="2373066" cy="37565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John G. Huisman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DE7B11B-4A16-C443-9EFA-69C3E946788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9772" r="5576"/>
          <a:stretch/>
        </p:blipFill>
        <p:spPr>
          <a:xfrm>
            <a:off x="10081012" y="740776"/>
            <a:ext cx="1165390" cy="1395734"/>
          </a:xfrm>
        </p:spPr>
      </p:pic>
      <p:sp>
        <p:nvSpPr>
          <p:cNvPr id="2" name="TextBox 1"/>
          <p:cNvSpPr txBox="1"/>
          <p:nvPr/>
        </p:nvSpPr>
        <p:spPr>
          <a:xfrm>
            <a:off x="425184" y="2741750"/>
            <a:ext cx="54352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Martin Pierce and John Huisman are taking new clients in all listed practice areas.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Call Martin or John at 423-648-4303, or email at </a:t>
            </a:r>
            <a:r>
              <a:rPr lang="en-US" sz="2000" b="1" dirty="0">
                <a:solidFill>
                  <a:schemeClr val="bg1"/>
                </a:solidFill>
                <a:hlinkClick r:id="rId4"/>
              </a:rPr>
              <a:t>MPierce@PierceHuismanLaw.com</a:t>
            </a:r>
            <a:r>
              <a:rPr lang="en-US" sz="2000" b="1" dirty="0">
                <a:solidFill>
                  <a:schemeClr val="bg1"/>
                </a:solidFill>
              </a:rPr>
              <a:t> or </a:t>
            </a:r>
            <a:r>
              <a:rPr lang="en-US" sz="2000" b="1" dirty="0">
                <a:solidFill>
                  <a:schemeClr val="bg1"/>
                </a:solidFill>
                <a:hlinkClick r:id="rId5"/>
              </a:rPr>
              <a:t>John@PierceHuismanLaw.com</a:t>
            </a:r>
            <a:r>
              <a:rPr lang="en-US" sz="2000" b="1" dirty="0">
                <a:solidFill>
                  <a:schemeClr val="bg1"/>
                </a:solidFill>
              </a:rPr>
              <a:t> for more information or to schedule an appointment.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Appointments available by Zoom, telephone, and in person.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442" y="2136804"/>
            <a:ext cx="3439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MPierce@PierceHuismanLaw.com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28090" y="2176620"/>
            <a:ext cx="327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John@PierceHuismanLaw.com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4538" y="2741750"/>
            <a:ext cx="5055166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</a:rPr>
              <a:t>PRACTICE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Estate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Elder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Wills &amp; Trusts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Probate, Trust, &amp; Estate 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Special Needs Planning and Trusts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Conservatorships &amp; Guardianships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Medicaid and VA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Charitable Organizations and Non-Profits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Tax Law Matters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35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404410-00CC-2949-BC4B-06213F87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SPECIAL NEEDS TRUSTS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F9FC3-50FF-C043-9462-5966B723F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Assets are owned by the Trust and managed by a Trustee;</a:t>
            </a:r>
          </a:p>
          <a:p>
            <a:r>
              <a:rPr lang="en-US" b="1" dirty="0">
                <a:solidFill>
                  <a:schemeClr val="bg1"/>
                </a:solidFill>
              </a:rPr>
              <a:t>A tool to allow disabled SSI/Medicaid recipients to benefit from resources and gifts that would otherwise make them ineligible for benefits—SNT assets do </a:t>
            </a:r>
            <a:r>
              <a:rPr lang="en-US" b="1" u="sng" dirty="0">
                <a:solidFill>
                  <a:schemeClr val="bg1"/>
                </a:solidFill>
              </a:rPr>
              <a:t>not</a:t>
            </a:r>
            <a:r>
              <a:rPr lang="en-US" b="1" dirty="0">
                <a:solidFill>
                  <a:schemeClr val="bg1"/>
                </a:solidFill>
              </a:rPr>
              <a:t> count against recipient;</a:t>
            </a:r>
          </a:p>
          <a:p>
            <a:r>
              <a:rPr lang="en-US" b="1" dirty="0">
                <a:solidFill>
                  <a:schemeClr val="bg1"/>
                </a:solidFill>
              </a:rPr>
              <a:t>It can be used to pay for a wide variety of things Medicaid and SSI do not pay for, but not basic room and board;</a:t>
            </a:r>
          </a:p>
          <a:p>
            <a:r>
              <a:rPr lang="en-US" b="1" dirty="0">
                <a:solidFill>
                  <a:schemeClr val="bg1"/>
                </a:solidFill>
              </a:rPr>
              <a:t>Can name a professional Trustee to assist with handling funds and making investment decisions;</a:t>
            </a:r>
          </a:p>
        </p:txBody>
      </p:sp>
    </p:spTree>
    <p:extLst>
      <p:ext uri="{BB962C8B-B14F-4D97-AF65-F5344CB8AC3E}">
        <p14:creationId xmlns:p14="http://schemas.microsoft.com/office/powerpoint/2010/main" val="3354512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SPECIAL NEEDS TRUSTS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SNT can be set up by a Last Will by parent or other relative: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Generally a little less expensive;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Combines “parent ownership” of funds during life with Trust ownership after death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Postpones creation of Trust until needed if no assets to be set aside for SNP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Facilitates funding Trust with Life Insurance</a:t>
            </a:r>
          </a:p>
          <a:p>
            <a:r>
              <a:rPr lang="en-US" b="1" dirty="0">
                <a:solidFill>
                  <a:schemeClr val="bg1"/>
                </a:solidFill>
              </a:rPr>
              <a:t>Can be set up in life by parent or relative: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Useful so that other relatives can easily list the SNT trust in their estate planning;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If other relatives leave a gift to the special needs person outside a trust, that becomes their property and could require a new guardianship/conservatorship, or could disqualify them for government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29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032266F-71CF-0546-82D6-FE9EB629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SPECIAL NEEDS TRUSTS: PROS and CONS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8F5C0B-D7FD-614C-8920-ABEA4022BF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bg1"/>
                </a:solidFill>
              </a:rPr>
              <a:t>Pros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Unlimited contributions, not counted as income for SSI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Not counted as resource/assets for SSI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Unlimited account value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Unlimited investment options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Contingent beneficiary flexibility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Functionally extends SSI/ Medicaid/</a:t>
            </a:r>
            <a:r>
              <a:rPr lang="en-US" dirty="0" err="1">
                <a:solidFill>
                  <a:schemeClr val="bg1"/>
                </a:solidFill>
              </a:rPr>
              <a:t>Tenncare</a:t>
            </a:r>
            <a:r>
              <a:rPr lang="en-US" dirty="0">
                <a:solidFill>
                  <a:schemeClr val="bg1"/>
                </a:solidFill>
              </a:rPr>
              <a:t> resource limit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Third party established SNT’s not subject to Medicaid recovery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09211C-9A9E-1A44-9E05-EAC7D66013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bg1"/>
                </a:solidFill>
              </a:rPr>
              <a:t>Cons</a:t>
            </a:r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Limited on what can be used for;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May be subject to Medicaid  estate recovery (First party trust)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Income and capital gains are taxed at the trust level at unfavorable rates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Beneficiary has no involvement with funds, is passive in the process;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4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B960EE-165D-4B48-8303-B668F2E9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GOVERNMENTAL BENEFITS vs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SPECIAL NEEDS TRUST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27BACB-6C6E-E443-B83C-6B8EEACEF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Government Benefits</a:t>
            </a:r>
          </a:p>
          <a:p>
            <a:pPr algn="ctr"/>
            <a:r>
              <a:rPr lang="en-US" u="sng" dirty="0">
                <a:solidFill>
                  <a:schemeClr val="bg1"/>
                </a:solidFill>
              </a:rPr>
              <a:t>SSI/Medicaid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3035B4-CF3B-2D40-876E-7A31B9DFC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41599"/>
            <a:ext cx="5157787" cy="35480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Medical Care</a:t>
            </a:r>
          </a:p>
          <a:p>
            <a:r>
              <a:rPr lang="en-US" dirty="0">
                <a:solidFill>
                  <a:schemeClr val="bg1"/>
                </a:solidFill>
              </a:rPr>
              <a:t>Room and Board</a:t>
            </a:r>
          </a:p>
          <a:p>
            <a:r>
              <a:rPr lang="en-US" dirty="0">
                <a:solidFill>
                  <a:schemeClr val="bg1"/>
                </a:solidFill>
              </a:rPr>
              <a:t>Basic Personal Needs</a:t>
            </a:r>
          </a:p>
          <a:p>
            <a:r>
              <a:rPr lang="en-US" dirty="0">
                <a:solidFill>
                  <a:schemeClr val="bg1"/>
                </a:solidFill>
              </a:rPr>
              <a:t>Care and Supervision</a:t>
            </a:r>
          </a:p>
          <a:p>
            <a:r>
              <a:rPr lang="en-US" dirty="0">
                <a:solidFill>
                  <a:schemeClr val="bg1"/>
                </a:solidFill>
              </a:rPr>
              <a:t>Employment/Activities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13E9672-2210-0B4F-BD93-9BB1811B9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SPECIAL NEEDS TRUST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31DDA4-E369-6C49-8D1A-286A32634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41599"/>
            <a:ext cx="5183188" cy="354806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Medical/Dental not provided by Medicaid</a:t>
            </a:r>
          </a:p>
          <a:p>
            <a:r>
              <a:rPr lang="en-US" dirty="0">
                <a:solidFill>
                  <a:schemeClr val="bg1"/>
                </a:solidFill>
              </a:rPr>
              <a:t>Basic care if governmental benefits are cut back</a:t>
            </a:r>
          </a:p>
          <a:p>
            <a:r>
              <a:rPr lang="en-US" dirty="0">
                <a:solidFill>
                  <a:schemeClr val="bg1"/>
                </a:solidFill>
              </a:rPr>
              <a:t>Personal Hygiene and Grooming</a:t>
            </a:r>
          </a:p>
          <a:p>
            <a:r>
              <a:rPr lang="en-US" dirty="0">
                <a:solidFill>
                  <a:schemeClr val="bg1"/>
                </a:solidFill>
              </a:rPr>
              <a:t>Gifts and Special Occasions</a:t>
            </a:r>
          </a:p>
          <a:p>
            <a:r>
              <a:rPr lang="en-US" dirty="0">
                <a:solidFill>
                  <a:schemeClr val="bg1"/>
                </a:solidFill>
              </a:rPr>
              <a:t>Vacations and Trips</a:t>
            </a:r>
          </a:p>
          <a:p>
            <a:r>
              <a:rPr lang="en-US" dirty="0">
                <a:solidFill>
                  <a:schemeClr val="bg1"/>
                </a:solidFill>
              </a:rPr>
              <a:t>Professional Fees</a:t>
            </a:r>
          </a:p>
        </p:txBody>
      </p:sp>
    </p:spTree>
    <p:extLst>
      <p:ext uri="{BB962C8B-B14F-4D97-AF65-F5344CB8AC3E}">
        <p14:creationId xmlns:p14="http://schemas.microsoft.com/office/powerpoint/2010/main" val="2841749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0744-D9E9-1748-A716-92E99707F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ABLE vs SPECIAL NEEDS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C38E8-D435-7046-AB6F-173F2B551D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bg1"/>
                </a:solidFill>
              </a:rPr>
              <a:t>ABLE</a:t>
            </a:r>
          </a:p>
          <a:p>
            <a:r>
              <a:rPr lang="en-US" dirty="0">
                <a:solidFill>
                  <a:schemeClr val="bg1"/>
                </a:solidFill>
              </a:rPr>
              <a:t>Contributions limited to $17k/year (plus $14,580 of owner wages)</a:t>
            </a:r>
          </a:p>
          <a:p>
            <a:r>
              <a:rPr lang="en-US" dirty="0">
                <a:solidFill>
                  <a:schemeClr val="bg1"/>
                </a:solidFill>
              </a:rPr>
              <a:t>Tax Free Income and Growth</a:t>
            </a:r>
          </a:p>
          <a:p>
            <a:r>
              <a:rPr lang="en-US" dirty="0">
                <a:solidFill>
                  <a:schemeClr val="bg1"/>
                </a:solidFill>
              </a:rPr>
              <a:t>“Free” set up</a:t>
            </a:r>
          </a:p>
          <a:p>
            <a:r>
              <a:rPr lang="en-US" u="sng" dirty="0">
                <a:solidFill>
                  <a:schemeClr val="bg1"/>
                </a:solidFill>
              </a:rPr>
              <a:t>Can be used for rent</a:t>
            </a:r>
          </a:p>
          <a:p>
            <a:r>
              <a:rPr lang="en-US" dirty="0">
                <a:solidFill>
                  <a:schemeClr val="bg1"/>
                </a:solidFill>
              </a:rPr>
              <a:t>Optional Supported Decision Making, or Owner-controlled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D8F99-C120-164E-BDB4-7397BABB1A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bg1"/>
                </a:solidFill>
              </a:rPr>
              <a:t>SPECIAL NEEDS TRUST</a:t>
            </a:r>
          </a:p>
          <a:p>
            <a:r>
              <a:rPr lang="en-US" dirty="0">
                <a:solidFill>
                  <a:schemeClr val="bg1"/>
                </a:solidFill>
              </a:rPr>
              <a:t>Unlimited contributions</a:t>
            </a:r>
          </a:p>
          <a:p>
            <a:r>
              <a:rPr lang="en-US" dirty="0">
                <a:solidFill>
                  <a:schemeClr val="bg1"/>
                </a:solidFill>
              </a:rPr>
              <a:t>Income and growth taxed</a:t>
            </a:r>
          </a:p>
          <a:p>
            <a:r>
              <a:rPr lang="en-US" dirty="0">
                <a:solidFill>
                  <a:schemeClr val="bg1"/>
                </a:solidFill>
              </a:rPr>
              <a:t>Must be set up with an attorney</a:t>
            </a:r>
          </a:p>
          <a:p>
            <a:r>
              <a:rPr lang="en-US" dirty="0">
                <a:solidFill>
                  <a:schemeClr val="bg1"/>
                </a:solidFill>
              </a:rPr>
              <a:t>Only be used for non-room and board</a:t>
            </a:r>
          </a:p>
          <a:p>
            <a:r>
              <a:rPr lang="en-US" dirty="0">
                <a:solidFill>
                  <a:schemeClr val="bg1"/>
                </a:solidFill>
              </a:rPr>
              <a:t>Requires third-party trustee control</a:t>
            </a:r>
          </a:p>
        </p:txBody>
      </p:sp>
    </p:spTree>
    <p:extLst>
      <p:ext uri="{BB962C8B-B14F-4D97-AF65-F5344CB8AC3E}">
        <p14:creationId xmlns:p14="http://schemas.microsoft.com/office/powerpoint/2010/main" val="37619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E484C2-D6AE-4148-AE45-7BE22672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6746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PIERCE &amp; HUISMAN, PLLC</a:t>
            </a:r>
            <a:br>
              <a:rPr lang="en-US" b="1" dirty="0">
                <a:solidFill>
                  <a:prstClr val="white"/>
                </a:solidFill>
              </a:rPr>
            </a:br>
            <a:r>
              <a:rPr lang="en-US" sz="2200" b="1" dirty="0">
                <a:solidFill>
                  <a:prstClr val="white"/>
                </a:solidFill>
              </a:rPr>
              <a:t>4513 Hixson Pike, Suite 109</a:t>
            </a:r>
            <a:br>
              <a:rPr lang="en-US" sz="2200" b="1" dirty="0">
                <a:solidFill>
                  <a:prstClr val="white"/>
                </a:solidFill>
              </a:rPr>
            </a:br>
            <a:r>
              <a:rPr lang="en-US" sz="2200" b="1" dirty="0">
                <a:solidFill>
                  <a:prstClr val="white"/>
                </a:solidFill>
              </a:rPr>
              <a:t>Hixson, TN 37343</a:t>
            </a:r>
            <a:br>
              <a:rPr lang="en-US" sz="2200" b="1" dirty="0">
                <a:solidFill>
                  <a:prstClr val="white"/>
                </a:solidFill>
              </a:rPr>
            </a:br>
            <a:r>
              <a:rPr lang="en-US" sz="2200" b="1" dirty="0">
                <a:solidFill>
                  <a:prstClr val="white"/>
                </a:solidFill>
              </a:rPr>
              <a:t>Phone: 423-648-4303</a:t>
            </a:r>
            <a:br>
              <a:rPr lang="en-US" sz="2200" b="1" dirty="0">
                <a:solidFill>
                  <a:prstClr val="white"/>
                </a:solidFill>
              </a:rPr>
            </a:br>
            <a:r>
              <a:rPr lang="en-US" sz="2200" b="1" dirty="0" err="1">
                <a:solidFill>
                  <a:prstClr val="white"/>
                </a:solidFill>
              </a:rPr>
              <a:t>www.PierceHuismanLaw.com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97A31-8CDA-CD4E-A404-5B8CF65E3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184" y="365125"/>
            <a:ext cx="2756432" cy="29542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Martin L. Pierce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0BA0441-D3CD-9249-AF7E-A490F63436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88419" y="700665"/>
            <a:ext cx="1229962" cy="147595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74058C7-2022-B34F-9D91-B2F0E233B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477174" y="325015"/>
            <a:ext cx="2373066" cy="37565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1900" dirty="0">
                <a:solidFill>
                  <a:schemeClr val="bg1"/>
                </a:solidFill>
              </a:rPr>
              <a:t>John G. Huisman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DE7B11B-4A16-C443-9EFA-69C3E946788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9772" r="5576"/>
          <a:stretch/>
        </p:blipFill>
        <p:spPr>
          <a:xfrm>
            <a:off x="10081012" y="740776"/>
            <a:ext cx="1165390" cy="1395734"/>
          </a:xfrm>
        </p:spPr>
      </p:pic>
      <p:sp>
        <p:nvSpPr>
          <p:cNvPr id="2" name="TextBox 1"/>
          <p:cNvSpPr txBox="1"/>
          <p:nvPr/>
        </p:nvSpPr>
        <p:spPr>
          <a:xfrm>
            <a:off x="425184" y="2741750"/>
            <a:ext cx="54352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Martin Pierce and John Huisman are taking new clients in all listed practice areas.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Call Martin or John at 423-648-4303, or email at </a:t>
            </a:r>
            <a:r>
              <a:rPr lang="en-US" sz="2000" b="1" dirty="0">
                <a:solidFill>
                  <a:schemeClr val="bg1"/>
                </a:solidFill>
                <a:hlinkClick r:id="rId4"/>
              </a:rPr>
              <a:t>MPierce@PierceHuismanLaw.com</a:t>
            </a:r>
            <a:r>
              <a:rPr lang="en-US" sz="2000" b="1" dirty="0">
                <a:solidFill>
                  <a:schemeClr val="bg1"/>
                </a:solidFill>
              </a:rPr>
              <a:t> or </a:t>
            </a:r>
            <a:r>
              <a:rPr lang="en-US" sz="2000" b="1" dirty="0">
                <a:solidFill>
                  <a:schemeClr val="bg1"/>
                </a:solidFill>
                <a:hlinkClick r:id="rId5"/>
              </a:rPr>
              <a:t>John@PierceHuismanLaw.com</a:t>
            </a:r>
            <a:r>
              <a:rPr lang="en-US" sz="2000" b="1" dirty="0">
                <a:solidFill>
                  <a:schemeClr val="bg1"/>
                </a:solidFill>
              </a:rPr>
              <a:t> for more information or to schedule an appointment.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Appointments available by Zoom, telephone, and in person.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442" y="2136804"/>
            <a:ext cx="3439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MPierce@PierceHuismanLaw.com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028090" y="2176620"/>
            <a:ext cx="327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John@PierceHuismanLaw.com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4538" y="2741750"/>
            <a:ext cx="5055166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</a:rPr>
              <a:t>PRACTICE AREAS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Estate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Elder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Wills &amp; Trusts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Probate, Trust, &amp; Estate Administration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Special Needs Planning and Trusts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Conservatorships &amp; Guardianships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Medicaid and VA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Charitable Organizations and Non-Profits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Tax Law Matters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1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B8A30-61C0-7241-BC11-C3C810C7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PRACTICAL LEGAL ANSWERS FOR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AUTISM AND SPECIAL NEEDS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9BD8F-77DB-8B46-9E34-686B0F6403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Major issues at Age 18: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C7FB1-89E0-3347-986F-E6711DCC7A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Conservatorship vs. Power of Attorney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Living Arrangement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Driver’s license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Marriage</a:t>
            </a:r>
          </a:p>
          <a:p>
            <a:r>
              <a:rPr lang="en-US" b="1" dirty="0">
                <a:solidFill>
                  <a:schemeClr val="bg1"/>
                </a:solidFill>
              </a:rPr>
              <a:t>Medical Issues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Emergency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Consent to treatment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Obtain medical records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95DFF2-EB65-1B41-8CD3-2873947BC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3D020-3717-7D4F-B562-CBE695FDD2C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Educational Issues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Stay in school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IEP planning</a:t>
            </a:r>
          </a:p>
          <a:p>
            <a:r>
              <a:rPr lang="en-US" b="1" dirty="0">
                <a:solidFill>
                  <a:schemeClr val="bg1"/>
                </a:solidFill>
              </a:rPr>
              <a:t>Financial Issues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Social Security Benefits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ABLE Accounts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Special Needs Trusts</a:t>
            </a:r>
          </a:p>
        </p:txBody>
      </p:sp>
    </p:spTree>
    <p:extLst>
      <p:ext uri="{BB962C8B-B14F-4D97-AF65-F5344CB8AC3E}">
        <p14:creationId xmlns:p14="http://schemas.microsoft.com/office/powerpoint/2010/main" val="145600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8EF1C-856F-9343-8720-09885F5C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CONSERVATORSHIP VS. POWER OF ATTORNEY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C0EA8-4FC3-7741-BA57-8D86F634E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Conservatorship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Petition in Court, Court issues an Order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Only Court can change/remove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Involuntary for the disabled individual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Presumes legal incapacity</a:t>
            </a:r>
          </a:p>
          <a:p>
            <a:r>
              <a:rPr lang="en-US" b="1" dirty="0">
                <a:solidFill>
                  <a:schemeClr val="bg1"/>
                </a:solidFill>
              </a:rPr>
              <a:t>Power of Attorney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Presumes legal capacity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Private legal document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Voluntary action by the disabled individual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Individual can change, revoke, or countermand so long as has legal capacity</a:t>
            </a:r>
          </a:p>
          <a:p>
            <a:pPr lvl="1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1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CONSERVATORSHIP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Conservatorship is the legal proceeding where a Court </a:t>
            </a:r>
            <a:r>
              <a:rPr lang="en-US" b="1" i="1" u="sng" dirty="0">
                <a:solidFill>
                  <a:schemeClr val="bg1"/>
                </a:solidFill>
              </a:rPr>
              <a:t>removes</a:t>
            </a:r>
            <a:r>
              <a:rPr lang="en-US" b="1" dirty="0">
                <a:solidFill>
                  <a:schemeClr val="bg1"/>
                </a:solidFill>
              </a:rPr>
              <a:t> a disabled person’s legal rights and places those legal rights in the Conservator.</a:t>
            </a:r>
          </a:p>
          <a:p>
            <a:r>
              <a:rPr lang="en-US" b="1" dirty="0">
                <a:solidFill>
                  <a:schemeClr val="bg1"/>
                </a:solidFill>
              </a:rPr>
              <a:t>Legal rights at issue include:</a:t>
            </a:r>
          </a:p>
          <a:p>
            <a:pPr lvl="1"/>
            <a:r>
              <a:rPr lang="en-US" b="1" u="sng" dirty="0">
                <a:solidFill>
                  <a:schemeClr val="bg1"/>
                </a:solidFill>
              </a:rPr>
              <a:t>Personal rights: </a:t>
            </a:r>
            <a:r>
              <a:rPr lang="en-US" b="1" dirty="0">
                <a:solidFill>
                  <a:schemeClr val="bg1"/>
                </a:solidFill>
              </a:rPr>
              <a:t>determine living arrangements, consent to medical treatment and obtain medical records, visitation of relatives, make educational decisions and determinations, enter into legal contracts, enter into marriage, and voting are just a few examples.</a:t>
            </a:r>
          </a:p>
          <a:p>
            <a:pPr lvl="1"/>
            <a:r>
              <a:rPr lang="en-US" b="1" u="sng" dirty="0">
                <a:solidFill>
                  <a:schemeClr val="bg1"/>
                </a:solidFill>
              </a:rPr>
              <a:t>Financial rights</a:t>
            </a:r>
            <a:r>
              <a:rPr lang="en-US" b="1" dirty="0">
                <a:solidFill>
                  <a:schemeClr val="bg1"/>
                </a:solidFill>
              </a:rPr>
              <a:t>: handle money, open bank accounts, make purchases, borrow money, investments, and all other financial decisions.</a:t>
            </a:r>
          </a:p>
        </p:txBody>
      </p:sp>
    </p:spTree>
    <p:extLst>
      <p:ext uri="{BB962C8B-B14F-4D97-AF65-F5344CB8AC3E}">
        <p14:creationId xmlns:p14="http://schemas.microsoft.com/office/powerpoint/2010/main" val="875829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CONSERVATORSHIP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 Conservatorship should be viewed as the action of last resort or should only be used when there is no reasonable alternative that is less restrictive for the individual</a:t>
            </a:r>
          </a:p>
          <a:p>
            <a:r>
              <a:rPr lang="en-US" b="1" dirty="0">
                <a:solidFill>
                  <a:schemeClr val="bg1"/>
                </a:solidFill>
              </a:rPr>
              <a:t>A Conservatorship is important when leaving the person’s legal rights intact would create a substantial risk that they would cause legal, financial, or physical harm to themselves.</a:t>
            </a:r>
          </a:p>
        </p:txBody>
      </p:sp>
    </p:spTree>
    <p:extLst>
      <p:ext uri="{BB962C8B-B14F-4D97-AF65-F5344CB8AC3E}">
        <p14:creationId xmlns:p14="http://schemas.microsoft.com/office/powerpoint/2010/main" val="285151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MODIFYING OR REMOVING A CONSERVATORSHIP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How</a:t>
            </a:r>
            <a:r>
              <a:rPr lang="en-US" b="1" dirty="0">
                <a:solidFill>
                  <a:schemeClr val="bg1"/>
                </a:solidFill>
              </a:rPr>
              <a:t>: An attorney files a motion in Court for the modification or complete removal of the conservatorship;</a:t>
            </a:r>
          </a:p>
          <a:p>
            <a:r>
              <a:rPr lang="en-US" b="1" u="sng" dirty="0">
                <a:solidFill>
                  <a:schemeClr val="bg1"/>
                </a:solidFill>
              </a:rPr>
              <a:t>Who</a:t>
            </a:r>
            <a:r>
              <a:rPr lang="en-US" b="1" dirty="0">
                <a:solidFill>
                  <a:schemeClr val="bg1"/>
                </a:solidFill>
              </a:rPr>
              <a:t>: Anyone could file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Notice must be given to the Conservator and Ward;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Notice to other close family members is advised;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Court may appoint a guardian ad litem to perform an independent investigation;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Court may appoint an attorney to represent the Ward;</a:t>
            </a:r>
          </a:p>
          <a:p>
            <a:r>
              <a:rPr lang="en-US" b="1" u="sng" dirty="0">
                <a:solidFill>
                  <a:schemeClr val="bg1"/>
                </a:solidFill>
              </a:rPr>
              <a:t>What</a:t>
            </a:r>
            <a:r>
              <a:rPr lang="en-US" b="1" dirty="0">
                <a:solidFill>
                  <a:schemeClr val="bg1"/>
                </a:solidFill>
              </a:rPr>
              <a:t>: medical proof and other lay witness proof is essential to alter or remove the conservatorship;</a:t>
            </a:r>
          </a:p>
        </p:txBody>
      </p:sp>
    </p:spTree>
    <p:extLst>
      <p:ext uri="{BB962C8B-B14F-4D97-AF65-F5344CB8AC3E}">
        <p14:creationId xmlns:p14="http://schemas.microsoft.com/office/powerpoint/2010/main" val="423567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EF6C-586D-1B4B-A76C-DFAC3769F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DURABLE GENERAL POWER OF ATTORNEY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0EF44-6882-6C49-A823-E497E34B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754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DURABLE GENERAL POWER OF ATTORNEY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Allows agent to manage the property (assets, finances, money) of another;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Can be effective upon signing, or springing upon a future event, such as disability;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Must be “durable,” that is, remain effective after incapacity;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Terminates upon the death of the principal;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Can be revoked while the principal has capacity;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Inexpensive, and covers most legal and financial situations;</a:t>
            </a:r>
          </a:p>
        </p:txBody>
      </p:sp>
    </p:spTree>
    <p:extLst>
      <p:ext uri="{BB962C8B-B14F-4D97-AF65-F5344CB8AC3E}">
        <p14:creationId xmlns:p14="http://schemas.microsoft.com/office/powerpoint/2010/main" val="130424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DDBA7-DACC-F945-81BB-1EB718E1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DURABLE GENERAL POWER OF ATTORNEY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0CB54-A490-6D4C-AA8A-43B3AA147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Powers: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Usually very broad, to make almost any legal decision the principal could make if able;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Finances—deal with banks, financial advisor, broker, and retirement plans;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Real estate transactions;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Pay bills, deal with utilities, deal with credit cards and certain insurance providers;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File tax returns and deal with other tax matters;</a:t>
            </a:r>
          </a:p>
        </p:txBody>
      </p:sp>
    </p:spTree>
    <p:extLst>
      <p:ext uri="{BB962C8B-B14F-4D97-AF65-F5344CB8AC3E}">
        <p14:creationId xmlns:p14="http://schemas.microsoft.com/office/powerpoint/2010/main" val="19655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3835</TotalTime>
  <Words>2062</Words>
  <Application>Microsoft Macintosh PowerPoint</Application>
  <PresentationFormat>Widescreen</PresentationFormat>
  <Paragraphs>240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PIERCE &amp; HUISMAN, PLLC 4513 Hixson Pike, Suite 109 Hixson, TN 37343 Phone: 423-648-4303 www.PierceHuismanLaw.com</vt:lpstr>
      <vt:lpstr>PRACTICAL LEGAL ANSWERS FOR  AUTISM AND SPECIAL NEEDS</vt:lpstr>
      <vt:lpstr>CONSERVATORSHIP VS. POWER OF ATTORNEY</vt:lpstr>
      <vt:lpstr>CONSERVATORSHIP</vt:lpstr>
      <vt:lpstr>CONSERVATORSHIP</vt:lpstr>
      <vt:lpstr>MODIFYING OR REMOVING A CONSERVATORSHIP</vt:lpstr>
      <vt:lpstr>DURABLE GENERAL POWER OF ATTORNEY</vt:lpstr>
      <vt:lpstr>DURABLE GENERAL POWER OF ATTORNEY</vt:lpstr>
      <vt:lpstr>DURABLE GENERAL POWER OF ATTORNEY</vt:lpstr>
      <vt:lpstr>MEDICAL ISSUES: CONSERVATORSHIP VS. POA</vt:lpstr>
      <vt:lpstr>APPOINTMENT OF HEALTHCARE AGENT</vt:lpstr>
      <vt:lpstr>EDUCATIONAL ISSUES:  CONSERVATORSHIP VS. POA</vt:lpstr>
      <vt:lpstr>FINANCIAL ISSUES</vt:lpstr>
      <vt:lpstr>FINANCIAL ISSUES:  SOCIAL SECURITY BENEFITS</vt:lpstr>
      <vt:lpstr>FINANCIAL ISSUES: ABLE ACCOUNTS</vt:lpstr>
      <vt:lpstr>ABLE ACCOUNTS: WHO, WHY, AND HOW</vt:lpstr>
      <vt:lpstr>ABLE ACCOUNTS:  CONTRIBUTIONS AND LIMITS</vt:lpstr>
      <vt:lpstr>ABLE ACCOUNT PROS and CONS</vt:lpstr>
      <vt:lpstr>SPECIAL NEEDS TRUSTS</vt:lpstr>
      <vt:lpstr>SPECIAL NEEDS TRUSTS</vt:lpstr>
      <vt:lpstr>SPECIAL NEEDS TRUSTS: PROS and CONS</vt:lpstr>
      <vt:lpstr>GOVERNMENTAL BENEFITS vs  SPECIAL NEEDS TRUST</vt:lpstr>
      <vt:lpstr>ABLE vs SPECIAL NEEDS TRUST</vt:lpstr>
      <vt:lpstr>PIERCE &amp; HUISMAN, PLLC 4513 Hixson Pike, Suite 109 Hixson, TN 37343 Phone: 423-648-4303 www.PierceHuismanLaw.com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Huisman</dc:creator>
  <cp:lastModifiedBy>John Huisman</cp:lastModifiedBy>
  <cp:revision>144</cp:revision>
  <dcterms:created xsi:type="dcterms:W3CDTF">2019-04-06T19:03:44Z</dcterms:created>
  <dcterms:modified xsi:type="dcterms:W3CDTF">2023-08-07T12:47:33Z</dcterms:modified>
</cp:coreProperties>
</file>